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5" r:id="rId5"/>
    <p:sldId id="266" r:id="rId6"/>
    <p:sldId id="268" r:id="rId7"/>
    <p:sldId id="264" r:id="rId8"/>
    <p:sldId id="262" r:id="rId9"/>
    <p:sldId id="263" r:id="rId10"/>
    <p:sldId id="260" r:id="rId11"/>
  </p:sldIdLst>
  <p:sldSz cx="9144000" cy="6858000" type="screen4x3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E00-A2BA-46A1-B51E-2313D81E5E2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F460-8519-458F-9736-10033027C1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E00-A2BA-46A1-B51E-2313D81E5E2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F460-8519-458F-9736-10033027C1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E00-A2BA-46A1-B51E-2313D81E5E2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F460-8519-458F-9736-10033027C1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E00-A2BA-46A1-B51E-2313D81E5E2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F460-8519-458F-9736-10033027C1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E00-A2BA-46A1-B51E-2313D81E5E2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F460-8519-458F-9736-10033027C1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E00-A2BA-46A1-B51E-2313D81E5E2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F460-8519-458F-9736-10033027C1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E00-A2BA-46A1-B51E-2313D81E5E2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F460-8519-458F-9736-10033027C1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E00-A2BA-46A1-B51E-2313D81E5E2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F460-8519-458F-9736-10033027C1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E00-A2BA-46A1-B51E-2313D81E5E2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F460-8519-458F-9736-10033027C1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E00-A2BA-46A1-B51E-2313D81E5E2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F460-8519-458F-9736-10033027C13D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CE00-A2BA-46A1-B51E-2313D81E5E2F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3AF460-8519-458F-9736-10033027C13D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13AF460-8519-458F-9736-10033027C13D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9E9CE00-A2BA-46A1-B51E-2313D81E5E2F}" type="datetimeFigureOut">
              <a:rPr lang="tr-TR" smtClean="0"/>
              <a:t>28.11.2017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11560" y="292696"/>
            <a:ext cx="763284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b="1" dirty="0" smtClean="0">
              <a:solidFill>
                <a:srgbClr val="C00000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tr-TR" sz="44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EĞİTİM BÖLGESİ VE SINAVSIZ MAHALLİ YERLEŞTİRME SİSTEMİ</a:t>
            </a:r>
          </a:p>
          <a:p>
            <a:pPr algn="ctr"/>
            <a:r>
              <a:rPr lang="tr-TR" sz="44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/>
            </a:r>
            <a:br>
              <a:rPr lang="tr-TR" sz="44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</a:br>
            <a:endParaRPr lang="tr-TR" sz="4400" b="1" dirty="0" smtClean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tr-TR" sz="4400" b="1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VELİ TERCİHLİ SERBEST KAYIT SİSTEMİ</a:t>
            </a:r>
            <a:endParaRPr lang="tr-TR" sz="4400" b="1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3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99592" y="923121"/>
            <a:ext cx="705678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>
                <a:latin typeface="Algerian" panose="04020705040A02060702" pitchFamily="82" charset="0"/>
              </a:rPr>
              <a:t>GAZİKENT İMKB ORTAOKULU </a:t>
            </a:r>
          </a:p>
          <a:p>
            <a:endParaRPr lang="tr-TR" sz="7200" dirty="0"/>
          </a:p>
          <a:p>
            <a:pPr algn="ctr"/>
            <a:r>
              <a:rPr lang="tr-TR" sz="7200" dirty="0" smtClean="0"/>
              <a:t> REHBERLİK    SERVİSİ</a:t>
            </a:r>
            <a:endParaRPr lang="tr-TR" sz="7200" dirty="0"/>
          </a:p>
        </p:txBody>
      </p:sp>
    </p:spTree>
    <p:extLst>
      <p:ext uri="{BB962C8B-B14F-4D97-AF65-F5344CB8AC3E}">
        <p14:creationId xmlns:p14="http://schemas.microsoft.com/office/powerpoint/2010/main" val="270663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755576" y="404664"/>
            <a:ext cx="756084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ORTAOKULDAN LİSEYE GEÇİŞ SİSTEMİ </a:t>
            </a:r>
          </a:p>
          <a:p>
            <a:r>
              <a:rPr lang="tr-TR" dirty="0" smtClean="0"/>
              <a:t>05.11.2017 TARİHİNDE MİLLİ EĞİTİM BAKANLIĞI TARAFINDAN AÇIKLANDI. </a:t>
            </a:r>
          </a:p>
          <a:p>
            <a:endParaRPr lang="tr-TR" b="1" dirty="0" smtClean="0"/>
          </a:p>
          <a:p>
            <a:r>
              <a:rPr lang="tr-TR" b="1" dirty="0" smtClean="0"/>
              <a:t>Sistem 2017-2018 eğitim öğretim yılından itibaren uygulanacak.</a:t>
            </a:r>
          </a:p>
          <a:p>
            <a:endParaRPr lang="tr-TR" dirty="0"/>
          </a:p>
          <a:p>
            <a:r>
              <a:rPr lang="tr-TR" sz="2000" dirty="0" smtClean="0"/>
              <a:t>Yeni Sistemin Adı </a:t>
            </a:r>
          </a:p>
          <a:p>
            <a:r>
              <a:rPr lang="tr-TR" sz="2000" b="1" u="sng" dirty="0" smtClean="0">
                <a:solidFill>
                  <a:srgbClr val="C00000"/>
                </a:solidFill>
              </a:rPr>
              <a:t>EĞİTİM BÖLGESİ VE MAHALLİ YERLEŞTİRME SİSTEMİ</a:t>
            </a:r>
          </a:p>
          <a:p>
            <a:endParaRPr lang="tr-TR" sz="2000" b="1" u="sng" dirty="0">
              <a:solidFill>
                <a:srgbClr val="C00000"/>
              </a:solidFill>
            </a:endParaRPr>
          </a:p>
          <a:p>
            <a:endParaRPr lang="tr-TR" b="1" u="sng" dirty="0" smtClean="0"/>
          </a:p>
          <a:p>
            <a:r>
              <a:rPr lang="tr-TR" b="1" u="sng" dirty="0" smtClean="0"/>
              <a:t>YENİ SİSTEMİN TEMEL AMACI:</a:t>
            </a:r>
          </a:p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Yeni </a:t>
            </a:r>
            <a:r>
              <a:rPr lang="tr-TR" dirty="0"/>
              <a:t>sistemin temel amacı sınavsız geçişi sağlayabilmektir. </a:t>
            </a:r>
            <a:endParaRPr lang="tr-TR" dirty="0" smtClean="0"/>
          </a:p>
          <a:p>
            <a:r>
              <a:rPr lang="tr-TR" dirty="0" smtClean="0"/>
              <a:t>Eğitim </a:t>
            </a:r>
            <a:r>
              <a:rPr lang="tr-TR" dirty="0"/>
              <a:t>bölgesi ve sınavsız mahalli yerleştirme kayıt sistemi ile öğrencilerin %</a:t>
            </a:r>
            <a:r>
              <a:rPr lang="tr-TR" dirty="0" smtClean="0"/>
              <a:t>90-92’si evine </a:t>
            </a:r>
            <a:r>
              <a:rPr lang="tr-TR" dirty="0"/>
              <a:t>en yakın okula yerleştirilecek.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Sistemin Genel İki Özelliği Var </a:t>
            </a:r>
          </a:p>
          <a:p>
            <a:pPr marL="342900" indent="-342900">
              <a:buAutoNum type="arabicParenR"/>
            </a:pPr>
            <a:r>
              <a:rPr lang="tr-TR" sz="2000" dirty="0" smtClean="0">
                <a:solidFill>
                  <a:srgbClr val="C00000"/>
                </a:solidFill>
              </a:rPr>
              <a:t>SINAVSIZ YERLEŞTİRME YAPILACAK  OKULLAR </a:t>
            </a:r>
          </a:p>
          <a:p>
            <a:pPr marL="342900" indent="-342900">
              <a:buAutoNum type="arabicParenR"/>
            </a:pPr>
            <a:r>
              <a:rPr lang="tr-TR" sz="2000" dirty="0" smtClean="0">
                <a:solidFill>
                  <a:srgbClr val="002060"/>
                </a:solidFill>
              </a:rPr>
              <a:t>SINAVLA YERLEŞTİRME YAPILACAK OKULLAR</a:t>
            </a:r>
          </a:p>
        </p:txBody>
      </p:sp>
    </p:spTree>
    <p:extLst>
      <p:ext uri="{BB962C8B-B14F-4D97-AF65-F5344CB8AC3E}">
        <p14:creationId xmlns:p14="http://schemas.microsoft.com/office/powerpoint/2010/main" val="34524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683568" y="620688"/>
            <a:ext cx="806489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dirty="0" smtClean="0"/>
              <a:t>Öncelikle MEB eğitim bölgeleri oluşturacak , sınavla (nitelikli okulları) ve sınavsız girilebilecek okulları belirleyecek.</a:t>
            </a:r>
          </a:p>
          <a:p>
            <a:endParaRPr lang="tr-TR" b="1" u="sng" dirty="0" smtClean="0"/>
          </a:p>
          <a:p>
            <a:r>
              <a:rPr lang="tr-TR" b="1" u="sng" dirty="0" smtClean="0"/>
              <a:t>OKULLAR VE PUANLARI MAYIS AYINDA BELLİ OLACAK.</a:t>
            </a:r>
          </a:p>
          <a:p>
            <a:endParaRPr lang="tr-TR" b="1" u="sng" dirty="0" smtClean="0"/>
          </a:p>
          <a:p>
            <a:pPr algn="ctr"/>
            <a:endParaRPr lang="tr-TR" sz="2800" b="1" dirty="0" smtClean="0">
              <a:solidFill>
                <a:srgbClr val="00B050"/>
              </a:solidFill>
            </a:endParaRPr>
          </a:p>
          <a:p>
            <a:pPr algn="ctr"/>
            <a:r>
              <a:rPr lang="tr-TR" sz="2800" b="1" dirty="0" smtClean="0">
                <a:solidFill>
                  <a:srgbClr val="00B050"/>
                </a:solidFill>
              </a:rPr>
              <a:t>1) SINAVSIZ YERLEŞTİRME YAPILACAK OKULLAR</a:t>
            </a:r>
          </a:p>
          <a:p>
            <a:r>
              <a:rPr lang="tr-TR" dirty="0" smtClean="0"/>
              <a:t>Eğitim bölgeleri oluşturulacak ve bu bölgeler her lise türünü barındıracak. </a:t>
            </a:r>
          </a:p>
          <a:p>
            <a:r>
              <a:rPr lang="tr-TR" dirty="0" smtClean="0"/>
              <a:t>Bu liseler</a:t>
            </a:r>
          </a:p>
          <a:p>
            <a:r>
              <a:rPr lang="tr-TR" b="1" dirty="0" smtClean="0"/>
              <a:t>ANADOLU LİSELERİ</a:t>
            </a:r>
          </a:p>
          <a:p>
            <a:r>
              <a:rPr lang="tr-TR" b="1" dirty="0" smtClean="0"/>
              <a:t>MESLEK LİSELERİ</a:t>
            </a:r>
          </a:p>
          <a:p>
            <a:r>
              <a:rPr lang="tr-TR" b="1" dirty="0" smtClean="0"/>
              <a:t>İMAM HATİP LİSELERİ</a:t>
            </a:r>
          </a:p>
          <a:p>
            <a:endParaRPr lang="tr-TR" b="1" dirty="0"/>
          </a:p>
          <a:p>
            <a:r>
              <a:rPr lang="tr-TR" b="1" u="sng" dirty="0" smtClean="0">
                <a:solidFill>
                  <a:srgbClr val="C00000"/>
                </a:solidFill>
              </a:rPr>
              <a:t>ÖĞRENCİLERİN %90-92 Sİ BU LİSELERE SINAVSIZ YERLEŞECEK.</a:t>
            </a:r>
          </a:p>
          <a:p>
            <a:r>
              <a:rPr lang="tr-TR" b="1" dirty="0">
                <a:solidFill>
                  <a:srgbClr val="C00000"/>
                </a:solidFill>
              </a:rPr>
              <a:t> </a:t>
            </a:r>
          </a:p>
          <a:p>
            <a:r>
              <a:rPr lang="tr-TR" b="1" dirty="0" smtClean="0"/>
              <a:t>Yani öğrenciler ortaokula başladığında sınavsız hangi okula gideceği belli olacak.</a:t>
            </a:r>
          </a:p>
          <a:p>
            <a:pPr marL="342900" indent="-342900">
              <a:buAutoNum type="arabicParenR"/>
            </a:pPr>
            <a:endParaRPr lang="tr-TR" b="1" u="sng" dirty="0"/>
          </a:p>
        </p:txBody>
      </p:sp>
    </p:spTree>
    <p:extLst>
      <p:ext uri="{BB962C8B-B14F-4D97-AF65-F5344CB8AC3E}">
        <p14:creationId xmlns:p14="http://schemas.microsoft.com/office/powerpoint/2010/main" val="199984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67544" y="476672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SINAVSIZ OKULLARIN TERCİH VE YERLEŞTİRME İŞLEMLERİ</a:t>
            </a:r>
            <a:endParaRPr lang="tr-TR" sz="2400" b="1" dirty="0"/>
          </a:p>
        </p:txBody>
      </p:sp>
      <p:sp>
        <p:nvSpPr>
          <p:cNvPr id="3" name="Metin kutusu 2"/>
          <p:cNvSpPr txBox="1"/>
          <p:nvPr/>
        </p:nvSpPr>
        <p:spPr>
          <a:xfrm>
            <a:off x="251520" y="1628800"/>
            <a:ext cx="842493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Sınavsız yerleşecek öğrencilerin tercih işlemleri ile sınavla yerleşecek öğrencilerin tercihleri aynı zaman da yapılacaktır.</a:t>
            </a:r>
          </a:p>
          <a:p>
            <a:endParaRPr lang="tr-TR" sz="2400" dirty="0"/>
          </a:p>
          <a:p>
            <a:r>
              <a:rPr lang="tr-TR" sz="2400" dirty="0" smtClean="0">
                <a:solidFill>
                  <a:srgbClr val="C00000"/>
                </a:solidFill>
              </a:rPr>
              <a:t>Sınavsız yerleşecek öğrencilere </a:t>
            </a:r>
            <a:r>
              <a:rPr lang="tr-TR" sz="2400" u="sng" dirty="0" smtClean="0">
                <a:solidFill>
                  <a:srgbClr val="C00000"/>
                </a:solidFill>
              </a:rPr>
              <a:t>adrese dayalı yerleştirme yapılacak</a:t>
            </a:r>
            <a:r>
              <a:rPr lang="tr-TR" sz="2400" dirty="0" smtClean="0">
                <a:solidFill>
                  <a:srgbClr val="C00000"/>
                </a:solidFill>
              </a:rPr>
              <a:t>.</a:t>
            </a:r>
          </a:p>
          <a:p>
            <a:endParaRPr lang="tr-TR" sz="2400" dirty="0" smtClean="0"/>
          </a:p>
          <a:p>
            <a:r>
              <a:rPr lang="tr-TR" sz="2400" b="1" dirty="0" smtClean="0">
                <a:solidFill>
                  <a:srgbClr val="0070C0"/>
                </a:solidFill>
              </a:rPr>
              <a:t>Sınavsız yerleşecek öğrencilerin </a:t>
            </a:r>
            <a:r>
              <a:rPr lang="tr-TR" sz="2400" b="1" u="sng" dirty="0" smtClean="0">
                <a:solidFill>
                  <a:srgbClr val="0070C0"/>
                </a:solidFill>
              </a:rPr>
              <a:t>5 tane tercih hakkı olacak.</a:t>
            </a:r>
          </a:p>
          <a:p>
            <a:endParaRPr lang="tr-TR" sz="2400" dirty="0"/>
          </a:p>
          <a:p>
            <a:r>
              <a:rPr lang="tr-TR" sz="2400" dirty="0" smtClean="0">
                <a:solidFill>
                  <a:srgbClr val="002060"/>
                </a:solidFill>
              </a:rPr>
              <a:t>Adrese dayalı yerleştirme yapılırken </a:t>
            </a:r>
            <a:r>
              <a:rPr lang="tr-TR" sz="2400" u="sng" dirty="0" smtClean="0">
                <a:solidFill>
                  <a:srgbClr val="002060"/>
                </a:solidFill>
              </a:rPr>
              <a:t>okul başarı puanı etkili olacak.</a:t>
            </a:r>
          </a:p>
          <a:p>
            <a:endParaRPr lang="tr-TR" sz="2400" dirty="0"/>
          </a:p>
          <a:p>
            <a:r>
              <a:rPr lang="tr-TR" sz="2400" b="1" dirty="0" smtClean="0"/>
              <a:t>Temmuz ayı içerisinde tercihler yapılacak.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967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51520" y="415752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C00000"/>
                </a:solidFill>
              </a:rPr>
              <a:t>2) </a:t>
            </a:r>
            <a:r>
              <a:rPr lang="tr-TR" sz="20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SINAVLA YERLEŞTİRME YAPILACAK OKULLAR </a:t>
            </a:r>
          </a:p>
          <a:p>
            <a:pPr algn="ctr"/>
            <a:r>
              <a:rPr lang="tr-TR" sz="20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( NİTELİKLİ OKULLAR)</a:t>
            </a:r>
            <a:endParaRPr lang="tr-TR" sz="2000" b="1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242594" y="1556792"/>
            <a:ext cx="849694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EĞİTİM BÖLGELERİ BELİRLENDİKTEN SONRA MEB SINAVLA TERCİH EDİLECEK NİTELİKLİ OKULLARI BELİRLEYECEK.</a:t>
            </a:r>
          </a:p>
          <a:p>
            <a:r>
              <a:rPr lang="tr-TR" dirty="0" smtClean="0"/>
              <a:t> </a:t>
            </a:r>
          </a:p>
          <a:p>
            <a:r>
              <a:rPr lang="tr-TR" sz="2400" b="1" u="sng" dirty="0" smtClean="0"/>
              <a:t>Haziran Ayının İlk Hafta Sonunda MEB Tarafından Merkezi Bir Sınav Yapılacak.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Sınav </a:t>
            </a:r>
            <a:r>
              <a:rPr lang="tr-TR" sz="2400" b="1" dirty="0" smtClean="0">
                <a:solidFill>
                  <a:srgbClr val="FF0000"/>
                </a:solidFill>
              </a:rPr>
              <a:t>90 </a:t>
            </a:r>
            <a:r>
              <a:rPr lang="tr-TR" sz="2400" b="1" dirty="0" smtClean="0">
                <a:solidFill>
                  <a:srgbClr val="FF0000"/>
                </a:solidFill>
              </a:rPr>
              <a:t>Sorudan </a:t>
            </a:r>
            <a:r>
              <a:rPr lang="tr-TR" sz="2400" b="1" dirty="0" smtClean="0"/>
              <a:t>Oluşacak Ve </a:t>
            </a:r>
            <a:r>
              <a:rPr lang="tr-TR" sz="2400" b="1" dirty="0" smtClean="0">
                <a:solidFill>
                  <a:srgbClr val="0070C0"/>
                </a:solidFill>
              </a:rPr>
              <a:t>135</a:t>
            </a:r>
            <a:r>
              <a:rPr lang="tr-TR" sz="2400" b="1" dirty="0" smtClean="0">
                <a:solidFill>
                  <a:srgbClr val="0070C0"/>
                </a:solidFill>
              </a:rPr>
              <a:t> </a:t>
            </a:r>
            <a:r>
              <a:rPr lang="tr-TR" sz="2400" b="1" dirty="0" smtClean="0">
                <a:solidFill>
                  <a:srgbClr val="0070C0"/>
                </a:solidFill>
              </a:rPr>
              <a:t>Dakika </a:t>
            </a:r>
            <a:r>
              <a:rPr lang="tr-TR" sz="2400" b="1" dirty="0" smtClean="0"/>
              <a:t>Sürecek.</a:t>
            </a:r>
          </a:p>
          <a:p>
            <a:endParaRPr lang="tr-TR" sz="2400" b="1" dirty="0" smtClean="0"/>
          </a:p>
          <a:p>
            <a:r>
              <a:rPr lang="tr-TR" sz="2400" b="1" dirty="0" smtClean="0">
                <a:solidFill>
                  <a:srgbClr val="00B050"/>
                </a:solidFill>
              </a:rPr>
              <a:t>Sınavda 8</a:t>
            </a:r>
            <a:r>
              <a:rPr lang="tr-TR" sz="2400" b="1" dirty="0" smtClean="0">
                <a:solidFill>
                  <a:srgbClr val="00B050"/>
                </a:solidFill>
              </a:rPr>
              <a:t>. Sınıf </a:t>
            </a:r>
            <a:r>
              <a:rPr lang="tr-TR" sz="2400" b="1" dirty="0" smtClean="0">
                <a:solidFill>
                  <a:srgbClr val="00B050"/>
                </a:solidFill>
              </a:rPr>
              <a:t>Konularından </a:t>
            </a:r>
            <a:r>
              <a:rPr lang="tr-TR" sz="2400" b="1" dirty="0" smtClean="0">
                <a:solidFill>
                  <a:srgbClr val="00B050"/>
                </a:solidFill>
              </a:rPr>
              <a:t>Sorular Yer Alacak.</a:t>
            </a:r>
          </a:p>
          <a:p>
            <a:endParaRPr lang="tr-TR" sz="2400" b="1" dirty="0" smtClean="0">
              <a:solidFill>
                <a:srgbClr val="00B050"/>
              </a:solidFill>
            </a:endParaRPr>
          </a:p>
          <a:p>
            <a:endParaRPr lang="tr-TR" sz="2400" b="1" dirty="0" smtClean="0">
              <a:solidFill>
                <a:srgbClr val="00B050"/>
              </a:solidFill>
            </a:endParaRPr>
          </a:p>
          <a:p>
            <a:r>
              <a:rPr lang="tr-TR" sz="2400" b="1" dirty="0" smtClean="0"/>
              <a:t> </a:t>
            </a:r>
          </a:p>
          <a:p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46297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07504" y="908720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Sınavda </a:t>
            </a:r>
          </a:p>
          <a:p>
            <a:endParaRPr lang="tr-TR" sz="2800" b="1" dirty="0" smtClean="0">
              <a:solidFill>
                <a:srgbClr val="00B050"/>
              </a:solidFill>
            </a:endParaRPr>
          </a:p>
          <a:p>
            <a:r>
              <a:rPr lang="tr-TR" sz="2800" b="1" dirty="0" smtClean="0">
                <a:solidFill>
                  <a:srgbClr val="00B050"/>
                </a:solidFill>
              </a:rPr>
              <a:t>Fen Ve Teknoloji                                         20</a:t>
            </a:r>
          </a:p>
          <a:p>
            <a:r>
              <a:rPr lang="tr-TR" sz="2800" b="1" dirty="0" smtClean="0">
                <a:solidFill>
                  <a:srgbClr val="FF0000"/>
                </a:solidFill>
              </a:rPr>
              <a:t>Matematik                                                   20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Türkçe                                                           20</a:t>
            </a:r>
          </a:p>
          <a:p>
            <a:r>
              <a:rPr lang="tr-TR" sz="2800" b="1" dirty="0" smtClean="0">
                <a:solidFill>
                  <a:srgbClr val="FFC000"/>
                </a:solidFill>
              </a:rPr>
              <a:t>İnkılap Tarihi Ve Atatürkçülük                  10</a:t>
            </a:r>
          </a:p>
          <a:p>
            <a:r>
              <a:rPr lang="tr-TR" sz="2800" b="1" dirty="0" smtClean="0">
                <a:solidFill>
                  <a:srgbClr val="00B0F0"/>
                </a:solidFill>
              </a:rPr>
              <a:t>Din Kültürü Ve Ahlak Bilgisi                      10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Yabancı Dil</a:t>
            </a:r>
            <a:r>
              <a:rPr lang="tr-TR" sz="2800" b="1" dirty="0" smtClean="0">
                <a:solidFill>
                  <a:srgbClr val="002060"/>
                </a:solidFill>
              </a:rPr>
              <a:t>                                                    10</a:t>
            </a:r>
          </a:p>
          <a:p>
            <a:endParaRPr lang="tr-TR" sz="2400" b="1" dirty="0" smtClean="0">
              <a:solidFill>
                <a:srgbClr val="00B050"/>
              </a:solidFill>
            </a:endParaRPr>
          </a:p>
          <a:p>
            <a:r>
              <a:rPr lang="tr-TR" sz="2400" b="1" dirty="0" smtClean="0">
                <a:solidFill>
                  <a:srgbClr val="00B050"/>
                </a:solidFill>
              </a:rPr>
              <a:t>Toplam 90 soru yer alacak.</a:t>
            </a:r>
            <a:endParaRPr lang="tr-TR" sz="2400" b="1" dirty="0" smtClean="0">
              <a:solidFill>
                <a:srgbClr val="00B050"/>
              </a:solidFill>
            </a:endParaRPr>
          </a:p>
          <a:p>
            <a:r>
              <a:rPr lang="tr-TR" sz="2400" b="1" dirty="0" smtClean="0"/>
              <a:t> </a:t>
            </a:r>
          </a:p>
          <a:p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9833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51520" y="908720"/>
            <a:ext cx="871296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Sınav </a:t>
            </a:r>
            <a:r>
              <a:rPr lang="tr-TR" sz="2400" b="1" u="sng" dirty="0" smtClean="0"/>
              <a:t>Sayısal</a:t>
            </a:r>
            <a:r>
              <a:rPr lang="tr-TR" sz="2400" u="sng" dirty="0" smtClean="0"/>
              <a:t> </a:t>
            </a:r>
            <a:r>
              <a:rPr lang="tr-TR" sz="2400" dirty="0" smtClean="0"/>
              <a:t>Ve </a:t>
            </a:r>
            <a:r>
              <a:rPr lang="tr-TR" sz="2400" b="1" u="sng" dirty="0" smtClean="0"/>
              <a:t>Sözel </a:t>
            </a:r>
            <a:r>
              <a:rPr lang="tr-TR" sz="2400" dirty="0" smtClean="0"/>
              <a:t>Sorular Olmak Üzere İki Bölümden Oluşacak </a:t>
            </a:r>
          </a:p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 smtClean="0"/>
              <a:t>Sınavda 3yanlış 1 doğruyu götürecek</a:t>
            </a:r>
          </a:p>
          <a:p>
            <a:r>
              <a:rPr lang="tr-TR" sz="2400" dirty="0" smtClean="0">
                <a:solidFill>
                  <a:srgbClr val="00B0F0"/>
                </a:solidFill>
              </a:rPr>
              <a:t>Sınav </a:t>
            </a:r>
            <a:r>
              <a:rPr lang="tr-TR" sz="2400" b="1" u="sng" dirty="0" smtClean="0"/>
              <a:t>Tek</a:t>
            </a:r>
            <a:r>
              <a:rPr lang="tr-TR" sz="2400" dirty="0" smtClean="0">
                <a:solidFill>
                  <a:srgbClr val="00B0F0"/>
                </a:solidFill>
              </a:rPr>
              <a:t> Oturumda Gerçekleştirilecek.</a:t>
            </a:r>
          </a:p>
          <a:p>
            <a:endParaRPr lang="tr-TR" sz="2400" dirty="0" smtClean="0"/>
          </a:p>
          <a:p>
            <a:r>
              <a:rPr lang="tr-TR" sz="2400" dirty="0" smtClean="0">
                <a:solidFill>
                  <a:srgbClr val="C00000"/>
                </a:solidFill>
              </a:rPr>
              <a:t>Sorular MEB Tarafından Hazırlanacak</a:t>
            </a:r>
          </a:p>
          <a:p>
            <a:endParaRPr lang="tr-TR" sz="2400" dirty="0" smtClean="0"/>
          </a:p>
          <a:p>
            <a:r>
              <a:rPr lang="tr-TR" sz="2400" dirty="0" smtClean="0">
                <a:solidFill>
                  <a:srgbClr val="002060"/>
                </a:solidFill>
              </a:rPr>
              <a:t>Sorular Çoktan Seçmeli Olacak Yani Test Şeklinde Olacak.</a:t>
            </a:r>
          </a:p>
          <a:p>
            <a:endParaRPr lang="tr-TR" sz="2400" dirty="0">
              <a:solidFill>
                <a:srgbClr val="002060"/>
              </a:solidFill>
            </a:endParaRPr>
          </a:p>
          <a:p>
            <a:r>
              <a:rPr lang="tr-TR" sz="2400" dirty="0" smtClean="0">
                <a:solidFill>
                  <a:srgbClr val="002060"/>
                </a:solidFill>
              </a:rPr>
              <a:t>Sınav İsteğe Bağlı Olacak Herkes Katılabilecek</a:t>
            </a:r>
          </a:p>
          <a:p>
            <a:endParaRPr lang="tr-TR" sz="2400" dirty="0">
              <a:solidFill>
                <a:srgbClr val="002060"/>
              </a:solidFill>
            </a:endParaRPr>
          </a:p>
          <a:p>
            <a:r>
              <a:rPr lang="tr-TR" sz="2400" dirty="0" smtClean="0">
                <a:solidFill>
                  <a:srgbClr val="002060"/>
                </a:solidFill>
              </a:rPr>
              <a:t>Nitelikli Okulların İsimleri Ve Taban Puanları Mayıs Ayında MEB Tarafından Duyurulacak</a:t>
            </a:r>
          </a:p>
          <a:p>
            <a:endParaRPr lang="tr-TR" sz="2400" dirty="0" smtClean="0">
              <a:solidFill>
                <a:srgbClr val="00206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730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67544" y="690145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SINAVLA GİDİLECEK NİTELİKLİ OKULLARIN YERLEŞTİRME VE TERCİH İŞLEMLERİ</a:t>
            </a:r>
            <a:endParaRPr lang="tr-TR" sz="20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721498" y="1268760"/>
            <a:ext cx="68407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00B050"/>
                </a:solidFill>
              </a:rPr>
              <a:t>Nitelikli Okulların Yerleşecek Öğrencilerin Sınav Sonuçları Haziran Ayı İçerisinde Açıklanacak.</a:t>
            </a:r>
          </a:p>
          <a:p>
            <a:endParaRPr lang="tr-TR" sz="2400" dirty="0" smtClean="0"/>
          </a:p>
          <a:p>
            <a:r>
              <a:rPr lang="tr-TR" sz="2400" dirty="0" smtClean="0">
                <a:solidFill>
                  <a:srgbClr val="C00000"/>
                </a:solidFill>
              </a:rPr>
              <a:t>Öğrenciler Tercihlerini Temmuz Ayı İçerisinde Gerçekleştirecek.</a:t>
            </a:r>
          </a:p>
          <a:p>
            <a:endParaRPr lang="tr-TR" sz="2400" dirty="0" smtClean="0"/>
          </a:p>
          <a:p>
            <a:r>
              <a:rPr lang="tr-TR" sz="2400" dirty="0" smtClean="0"/>
              <a:t>Her Öğrencinin </a:t>
            </a:r>
            <a:r>
              <a:rPr lang="tr-TR" sz="2400" dirty="0" smtClean="0">
                <a:solidFill>
                  <a:srgbClr val="00B0F0"/>
                </a:solidFill>
              </a:rPr>
              <a:t>5 Tercih</a:t>
            </a:r>
            <a:r>
              <a:rPr lang="tr-TR" sz="2400" dirty="0" smtClean="0"/>
              <a:t> Hakkı Olacak. </a:t>
            </a:r>
          </a:p>
          <a:p>
            <a:r>
              <a:rPr lang="tr-TR" sz="2400" dirty="0" smtClean="0"/>
              <a:t>Sınava giren öğrenciler nitelikli okullar dışında ,kendi eğitim bölgelerinde de sınavsız öğrenci alan 5okul tercih edebilecek.</a:t>
            </a:r>
          </a:p>
          <a:p>
            <a:endParaRPr lang="tr-TR" sz="2400" dirty="0" smtClean="0"/>
          </a:p>
          <a:p>
            <a:r>
              <a:rPr lang="tr-TR" sz="2400" dirty="0" smtClean="0"/>
              <a:t>Tercihler </a:t>
            </a:r>
            <a:r>
              <a:rPr lang="tr-TR" sz="2400" b="1" u="sng" dirty="0" smtClean="0"/>
              <a:t>Puan Üstünlüğüne </a:t>
            </a:r>
            <a:r>
              <a:rPr lang="tr-TR" sz="2400" dirty="0" smtClean="0"/>
              <a:t>Göre Yapılacak.</a:t>
            </a:r>
          </a:p>
          <a:p>
            <a:endParaRPr lang="tr-TR" sz="24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81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95536" y="1268760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Yabancı ve Özel Okullar Kendi Sınavlarını Yaparak Ya Da </a:t>
            </a:r>
            <a:r>
              <a:rPr lang="tr-TR" b="1" dirty="0" err="1" smtClean="0"/>
              <a:t>Meb’in</a:t>
            </a:r>
            <a:r>
              <a:rPr lang="tr-TR" b="1" dirty="0" smtClean="0"/>
              <a:t> Yapmış Olduğu Sınav Sonuçlarını Kullanarak Öğrenci Yerleştirebilecekler.</a:t>
            </a:r>
          </a:p>
          <a:p>
            <a:endParaRPr lang="tr-TR" b="1" dirty="0"/>
          </a:p>
          <a:p>
            <a:r>
              <a:rPr lang="tr-TR" b="1" dirty="0" smtClean="0"/>
              <a:t>Açık Uçlu Sorular Olmayacak.</a:t>
            </a:r>
          </a:p>
          <a:p>
            <a:endParaRPr lang="tr-TR" b="1" dirty="0"/>
          </a:p>
          <a:p>
            <a:r>
              <a:rPr lang="tr-TR" dirty="0" smtClean="0"/>
              <a:t>Eğitim öğretim yılı boyunca sistemde değişiklikler olabilir, bu değişiklikler rehberlik servisi tarafından duyurulacaktır.</a:t>
            </a:r>
          </a:p>
          <a:p>
            <a:endParaRPr lang="tr-TR" dirty="0"/>
          </a:p>
          <a:p>
            <a:r>
              <a:rPr lang="tr-TR" dirty="0" smtClean="0"/>
              <a:t>Sistemin % 100 olarak açıklanmadığını bilmek lazım ve bu da zamanla netleşecek.</a:t>
            </a:r>
          </a:p>
          <a:p>
            <a:endParaRPr lang="tr-TR" dirty="0"/>
          </a:p>
          <a:p>
            <a:r>
              <a:rPr lang="tr-TR" dirty="0" smtClean="0"/>
              <a:t>Kılavuz yayınladığında her şey daha da net olacaktır.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3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207</TotalTime>
  <Words>384</Words>
  <Application>Microsoft Office PowerPoint</Application>
  <PresentationFormat>Ekran Gösterisi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Bitişiklik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By NeC ® 2010 | Katilimsiz.Com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OGRTOD</dc:creator>
  <cp:lastModifiedBy>OGRTOD</cp:lastModifiedBy>
  <cp:revision>19</cp:revision>
  <cp:lastPrinted>2017-11-28T07:07:46Z</cp:lastPrinted>
  <dcterms:created xsi:type="dcterms:W3CDTF">2017-11-06T06:28:52Z</dcterms:created>
  <dcterms:modified xsi:type="dcterms:W3CDTF">2017-11-28T07:09:20Z</dcterms:modified>
</cp:coreProperties>
</file>